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90" r:id="rId1"/>
  </p:sldMasterIdLst>
  <p:sldIdLst>
    <p:sldId id="256" r:id="rId2"/>
    <p:sldId id="257" r:id="rId3"/>
    <p:sldId id="258" r:id="rId4"/>
    <p:sldId id="275" r:id="rId5"/>
    <p:sldId id="265" r:id="rId6"/>
    <p:sldId id="266" r:id="rId7"/>
    <p:sldId id="264" r:id="rId8"/>
    <p:sldId id="267" r:id="rId9"/>
    <p:sldId id="273" r:id="rId10"/>
    <p:sldId id="274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90"/>
  </p:normalViewPr>
  <p:slideViewPr>
    <p:cSldViewPr snapToGrid="0" snapToObjects="1">
      <p:cViewPr varScale="1">
        <p:scale>
          <a:sx n="111" d="100"/>
          <a:sy n="111" d="100"/>
        </p:scale>
        <p:origin x="4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3474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4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03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8876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35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81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85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76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01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1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5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6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14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03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1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46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2FBFCD1-271F-5E42-9B7B-E50AB408616C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9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1" r:id="rId1"/>
    <p:sldLayoutId id="2147484392" r:id="rId2"/>
    <p:sldLayoutId id="2147484393" r:id="rId3"/>
    <p:sldLayoutId id="2147484394" r:id="rId4"/>
    <p:sldLayoutId id="2147484395" r:id="rId5"/>
    <p:sldLayoutId id="2147484396" r:id="rId6"/>
    <p:sldLayoutId id="2147484397" r:id="rId7"/>
    <p:sldLayoutId id="2147484398" r:id="rId8"/>
    <p:sldLayoutId id="2147484399" r:id="rId9"/>
    <p:sldLayoutId id="2147484400" r:id="rId10"/>
    <p:sldLayoutId id="2147484401" r:id="rId11"/>
    <p:sldLayoutId id="2147484402" r:id="rId12"/>
    <p:sldLayoutId id="2147484403" r:id="rId13"/>
    <p:sldLayoutId id="2147484404" r:id="rId14"/>
    <p:sldLayoutId id="2147484405" r:id="rId15"/>
    <p:sldLayoutId id="2147484406" r:id="rId16"/>
    <p:sldLayoutId id="21474844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" TargetMode="External"/><Relationship Id="rId2" Type="http://schemas.openxmlformats.org/officeDocument/2006/relationships/hyperlink" Target="https://www.houstontx.gov/police/cs/crime-stats-archives.ht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EE7A-857B-C140-9446-3B97DA4742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Cold Crime:</a:t>
            </a:r>
            <a:br>
              <a:rPr lang="en-US" b="1" dirty="0"/>
            </a:br>
            <a:r>
              <a:rPr lang="en-US" sz="4400" b="1" dirty="0"/>
              <a:t>winter crime analysis in the city of  Houston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610D5-8105-FB4B-9C2D-0F99F7EAF7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Group Members: </a:t>
            </a:r>
            <a:r>
              <a:rPr lang="en-US" sz="2000" dirty="0" err="1">
                <a:solidFill>
                  <a:schemeClr val="tx1"/>
                </a:solidFill>
              </a:rPr>
              <a:t>Ozkar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Agoz</a:t>
            </a:r>
            <a:r>
              <a:rPr lang="en-US" sz="2000" dirty="0">
                <a:solidFill>
                  <a:schemeClr val="tx1"/>
                </a:solidFill>
              </a:rPr>
              <a:t>, Melissa </a:t>
            </a:r>
            <a:r>
              <a:rPr lang="en-US" sz="2000" dirty="0" err="1">
                <a:solidFill>
                  <a:schemeClr val="tx1"/>
                </a:solidFill>
              </a:rPr>
              <a:t>Agruda</a:t>
            </a:r>
            <a:r>
              <a:rPr lang="en-US" sz="2000" dirty="0">
                <a:solidFill>
                  <a:schemeClr val="tx1"/>
                </a:solidFill>
              </a:rPr>
              <a:t>, David </a:t>
            </a:r>
            <a:r>
              <a:rPr lang="en-US" sz="2000" dirty="0" err="1">
                <a:solidFill>
                  <a:schemeClr val="tx1"/>
                </a:solidFill>
              </a:rPr>
              <a:t>Ayankoya</a:t>
            </a:r>
            <a:r>
              <a:rPr lang="en-US" sz="2000" dirty="0">
                <a:solidFill>
                  <a:schemeClr val="tx1"/>
                </a:solidFill>
              </a:rPr>
              <a:t>, Douglas </a:t>
            </a:r>
            <a:r>
              <a:rPr lang="en-US" sz="2000" dirty="0" err="1">
                <a:solidFill>
                  <a:schemeClr val="tx1"/>
                </a:solidFill>
              </a:rPr>
              <a:t>NcNeil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28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5"/>
    </mc:Choice>
    <mc:Fallback>
      <p:transition spd="slow" advTm="10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29C1-1666-6642-860A-47E181A31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2" y="685800"/>
            <a:ext cx="9745757" cy="515937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 of the </a:t>
            </a:r>
            <a:r>
              <a:rPr lang="en-US" dirty="0" err="1"/>
              <a:t>dow</a:t>
            </a:r>
            <a:r>
              <a:rPr lang="en-US" dirty="0"/>
              <a:t> jones market to property crime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2498-64C4-3D46-BF37-A923F367B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120" y="4477342"/>
            <a:ext cx="5486400" cy="897932"/>
          </a:xfrm>
        </p:spPr>
        <p:txBody>
          <a:bodyPr>
            <a:normAutofit fontScale="55000" lnSpcReduction="20000"/>
          </a:bodyPr>
          <a:lstStyle/>
          <a:p>
            <a:br>
              <a:rPr lang="en-US" dirty="0"/>
            </a:br>
            <a:endParaRPr lang="en-US" dirty="0"/>
          </a:p>
          <a:p>
            <a:r>
              <a:rPr lang="en-US" dirty="0"/>
              <a:t> </a:t>
            </a:r>
            <a:r>
              <a:rPr lang="en-US" sz="1000" dirty="0"/>
              <a:t>Source: http://</a:t>
            </a:r>
            <a:r>
              <a:rPr lang="en-US" sz="1000" dirty="0" err="1"/>
              <a:t>media.cla.auburn.edu</a:t>
            </a:r>
            <a:r>
              <a:rPr lang="en-US" sz="1000" dirty="0"/>
              <a:t>/economics/</a:t>
            </a:r>
            <a:r>
              <a:rPr lang="en-US" sz="1000" dirty="0" err="1"/>
              <a:t>workingpapers</a:t>
            </a:r>
            <a:r>
              <a:rPr lang="en-US" sz="1000" dirty="0"/>
              <a:t>/ </a:t>
            </a:r>
          </a:p>
          <a:p>
            <a:r>
              <a:rPr lang="en-US" sz="1000" dirty="0"/>
              <a:t>http://</a:t>
            </a:r>
            <a:r>
              <a:rPr lang="en-US" sz="1000" dirty="0" err="1"/>
              <a:t>econpapers.repec.org</a:t>
            </a:r>
            <a:r>
              <a:rPr lang="en-US" sz="1000" dirty="0"/>
              <a:t>/paper/</a:t>
            </a:r>
            <a:r>
              <a:rPr lang="en-US" sz="1000" dirty="0" err="1"/>
              <a:t>abnwpaper</a:t>
            </a:r>
            <a:r>
              <a:rPr lang="en-US" sz="1000" dirty="0"/>
              <a:t>/ </a:t>
            </a:r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2434FC-D130-1A41-A23F-CF368F58E03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20506" y="1201737"/>
            <a:ext cx="5486400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32BC5B-451E-FE4A-9EC1-DF5F86D0B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62" y="1077994"/>
            <a:ext cx="3497702" cy="339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2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04DF8-1704-B043-8457-EF5EE0579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EB521-FEA1-9942-9488-B431BF9184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Discuss your findings. Did you find what you expected to find? If not, why not? What inferences or general conclusions can you draw from your analysis?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9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B9A2-3F60-8A40-9973-94C14079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6E719-F0A2-124E-94C0-D701F629F9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Discuss any difficulties that arose, and how you dealt with them</a:t>
            </a:r>
          </a:p>
          <a:p>
            <a:r>
              <a:rPr lang="en-US" dirty="0"/>
              <a:t>Discuss any additional questions that came up, but which you didn't have time to answer: What would you research next, if you had two more weeks?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06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99CF-A338-E240-9897-D2844D0D7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457200"/>
            <a:ext cx="10396882" cy="1151965"/>
          </a:xfrm>
        </p:spPr>
        <p:txBody>
          <a:bodyPr/>
          <a:lstStyle/>
          <a:p>
            <a:r>
              <a:rPr lang="en-US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BB3AF-696F-FF46-BE92-B30D0513A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609166"/>
            <a:ext cx="10394707" cy="3765420"/>
          </a:xfrm>
        </p:spPr>
        <p:txBody>
          <a:bodyPr>
            <a:normAutofit/>
          </a:bodyPr>
          <a:lstStyle/>
          <a:p>
            <a:r>
              <a:rPr lang="en-US" dirty="0"/>
              <a:t>Main Hypothesis: Weather changes may possibly affect the number of crimes</a:t>
            </a:r>
          </a:p>
          <a:p>
            <a:r>
              <a:rPr lang="en-US" dirty="0"/>
              <a:t>Questions</a:t>
            </a:r>
          </a:p>
          <a:p>
            <a:pPr lvl="1"/>
            <a:r>
              <a:rPr lang="en-US" dirty="0"/>
              <a:t>What times did most crimes occur in the winter of 2018-2019?</a:t>
            </a:r>
          </a:p>
          <a:p>
            <a:pPr lvl="1"/>
            <a:r>
              <a:rPr lang="en-US" dirty="0"/>
              <a:t>Do crime patterns change around the holidays?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47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FA0B-DF7E-CB4C-B708-FFE2113C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74568-A4FE-1248-B51B-5F6935978A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crime data in Houston - narrowed down to one season and to look at hourly data.</a:t>
            </a:r>
          </a:p>
          <a:p>
            <a:r>
              <a:rPr lang="en-US" dirty="0"/>
              <a:t>Since most holidays occurred in winter, holiday dates as points of interest. </a:t>
            </a:r>
          </a:p>
          <a:p>
            <a:r>
              <a:rPr lang="en-US" dirty="0"/>
              <a:t>Hundreds of crimes- chose Driving under the influence (dui) as the main crime to analyze.</a:t>
            </a:r>
          </a:p>
          <a:p>
            <a:r>
              <a:rPr lang="en-US" dirty="0"/>
              <a:t>Chose burglary as a secondary crime to analyze</a:t>
            </a:r>
          </a:p>
          <a:p>
            <a:r>
              <a:rPr lang="en-US" dirty="0"/>
              <a:t>Compare trends in Stock market using </a:t>
            </a:r>
            <a:r>
              <a:rPr lang="en-US" dirty="0" err="1"/>
              <a:t>dow</a:t>
            </a:r>
            <a:r>
              <a:rPr lang="en-US" dirty="0"/>
              <a:t> jones </a:t>
            </a:r>
            <a:r>
              <a:rPr lang="en-US" dirty="0" err="1"/>
              <a:t>api</a:t>
            </a:r>
            <a:r>
              <a:rPr lang="en-US" dirty="0"/>
              <a:t> vs burglaries</a:t>
            </a:r>
          </a:p>
          <a:p>
            <a:r>
              <a:rPr lang="en-US" dirty="0"/>
              <a:t>We were not completely able to answer some  of our questions to our satisfaction.</a:t>
            </a:r>
          </a:p>
          <a:p>
            <a:pPr lvl="1"/>
            <a:r>
              <a:rPr lang="en-US" dirty="0"/>
              <a:t>Dui data was not available for the 4 years prior to 2018.</a:t>
            </a:r>
          </a:p>
          <a:p>
            <a:pPr lvl="1"/>
            <a:r>
              <a:rPr lang="en-US" dirty="0"/>
              <a:t>Historical hourly Weather </a:t>
            </a:r>
            <a:r>
              <a:rPr lang="en-US" dirty="0" err="1"/>
              <a:t>api</a:t>
            </a:r>
            <a:r>
              <a:rPr lang="en-US" dirty="0"/>
              <a:t> was not available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295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F0E61-7AF6-5C4A-B95F-EA817A7F4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05114"/>
            <a:ext cx="8643394" cy="763929"/>
          </a:xfrm>
        </p:spPr>
        <p:txBody>
          <a:bodyPr>
            <a:noAutofit/>
          </a:bodyPr>
          <a:lstStyle/>
          <a:p>
            <a:br>
              <a:rPr lang="en-US" sz="2000" dirty="0"/>
            </a:br>
            <a:r>
              <a:rPr lang="en-US" sz="2000" dirty="0"/>
              <a:t>Data cleanup and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48477-CA34-614E-A06F-413D818F99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November 2018, December 2018 and January 2019 were initially chosen as our data sets.</a:t>
            </a:r>
          </a:p>
          <a:p>
            <a:r>
              <a:rPr lang="en-US" dirty="0"/>
              <a:t>We mainly used crime data from </a:t>
            </a:r>
            <a:r>
              <a:rPr lang="en-US" dirty="0">
                <a:hlinkClick r:id="rId2"/>
              </a:rPr>
              <a:t>https://www.houstontx.gov/police/cs/crime-stats-archives.htm</a:t>
            </a:r>
            <a:endParaRPr lang="en-US" dirty="0"/>
          </a:p>
          <a:p>
            <a:r>
              <a:rPr lang="en-US" dirty="0" err="1"/>
              <a:t>Hpd</a:t>
            </a:r>
            <a:r>
              <a:rPr lang="en-US" dirty="0"/>
              <a:t> website only had these in excel format with several titles and headers that required extensive cleanup and conversion to csv</a:t>
            </a:r>
          </a:p>
          <a:p>
            <a:r>
              <a:rPr lang="en-US" dirty="0"/>
              <a:t>The 3 files were concatenated before analysis </a:t>
            </a:r>
          </a:p>
          <a:p>
            <a:r>
              <a:rPr lang="en-US" dirty="0"/>
              <a:t>Concatenated an additional 4 years for a more robust data set</a:t>
            </a:r>
          </a:p>
          <a:p>
            <a:r>
              <a:rPr lang="en-US" dirty="0"/>
              <a:t>We wanted to use Open weather </a:t>
            </a:r>
            <a:r>
              <a:rPr lang="en-US" dirty="0" err="1"/>
              <a:t>api</a:t>
            </a:r>
            <a:r>
              <a:rPr lang="en-US" dirty="0"/>
              <a:t> to correlate to any findings we may have</a:t>
            </a:r>
          </a:p>
          <a:p>
            <a:pPr lvl="1"/>
            <a:r>
              <a:rPr lang="en-US" dirty="0">
                <a:hlinkClick r:id="rId3"/>
              </a:rPr>
              <a:t>https://openweathermap</a:t>
            </a:r>
            <a:r>
              <a:rPr lang="en-US">
                <a:hlinkClick r:id="rId3"/>
              </a:rPr>
              <a:t>.org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61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E1DA7D8-C6B6-5844-97AC-23FDE082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63880"/>
            <a:ext cx="4418634" cy="914400"/>
          </a:xfrm>
        </p:spPr>
        <p:txBody>
          <a:bodyPr>
            <a:noAutofit/>
          </a:bodyPr>
          <a:lstStyle/>
          <a:p>
            <a:r>
              <a:rPr lang="en-US" sz="2000" dirty="0"/>
              <a:t>2018-2019</a:t>
            </a:r>
            <a:br>
              <a:rPr lang="en-US" sz="2000" dirty="0"/>
            </a:br>
            <a:r>
              <a:rPr lang="en-US" sz="2000" dirty="0"/>
              <a:t>dui for thanksgiving, Christmas,  new year’s day and 3 month average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90933A5-B700-674E-BF76-3E9807E3A6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885184" y="1755457"/>
            <a:ext cx="4326895" cy="3116261"/>
          </a:xfrm>
          <a:prstGeom prst="rect">
            <a:avLst/>
          </a:prstGeom>
        </p:spPr>
      </p:pic>
      <p:sp>
        <p:nvSpPr>
          <p:cNvPr id="4" name="Title 11">
            <a:extLst>
              <a:ext uri="{FF2B5EF4-FFF2-40B4-BE49-F238E27FC236}">
                <a16:creationId xmlns:a16="http://schemas.microsoft.com/office/drawing/2014/main" id="{5860EE97-4955-F049-A8E6-91B7798018E8}"/>
              </a:ext>
            </a:extLst>
          </p:cNvPr>
          <p:cNvSpPr txBox="1">
            <a:spLocks/>
          </p:cNvSpPr>
          <p:nvPr/>
        </p:nvSpPr>
        <p:spPr>
          <a:xfrm>
            <a:off x="6096000" y="563880"/>
            <a:ext cx="4326895" cy="10565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2014-2019</a:t>
            </a:r>
          </a:p>
          <a:p>
            <a:r>
              <a:rPr lang="en-US" dirty="0"/>
              <a:t>burglaries for thanksgiving, Christmas,  new year’s day and total average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920628-18F5-6245-82BE-8EC9E810D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3247"/>
            <a:ext cx="4517985" cy="325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1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E2F6C-B461-4041-850A-6D0C1C7B9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795" y="411479"/>
            <a:ext cx="6345301" cy="643467"/>
          </a:xfrm>
        </p:spPr>
        <p:txBody>
          <a:bodyPr>
            <a:normAutofit fontScale="90000"/>
          </a:bodyPr>
          <a:lstStyle/>
          <a:p>
            <a:br>
              <a:rPr lang="en-US" sz="2400" dirty="0"/>
            </a:br>
            <a:r>
              <a:rPr lang="en-US" sz="2400" dirty="0"/>
              <a:t>5 year comparison of burglaries over hours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E90737-5EA1-F146-9551-171C7E8A6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351" y="1751256"/>
            <a:ext cx="3700591" cy="2736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5348F8-7A5F-6B4E-ADEB-6F3C14465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1751256"/>
            <a:ext cx="3700591" cy="2736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CB5068-A804-A443-8A15-186257EAB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521" y="1751255"/>
            <a:ext cx="3799012" cy="273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7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13C69-57D5-AB43-BFB8-F0F9C9C4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Premise: residence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1C6BF2B-AF9D-E944-A2D6-FA39839C3B8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13101" r="13101"/>
          <a:stretch>
            <a:fillRect/>
          </a:stretch>
        </p:blipFill>
        <p:spPr>
          <a:xfrm>
            <a:off x="4229178" y="2084200"/>
            <a:ext cx="5397558" cy="2505813"/>
          </a:xfrm>
          <a:prstGeom prst="rect">
            <a:avLst/>
          </a:prstGeo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386E1E8-DD9B-A44B-8499-97F6B422047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556426" y="2084200"/>
            <a:ext cx="3443239" cy="25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36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389E6-E0DA-394F-970E-B43564BDC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 % Dui to all crimes in Houston from </a:t>
            </a:r>
            <a:r>
              <a:rPr lang="en-US" dirty="0" err="1"/>
              <a:t>nov.</a:t>
            </a:r>
            <a:r>
              <a:rPr lang="en-US" dirty="0"/>
              <a:t> 1, 2018 to Jan 31, 2019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5730D7-12EF-5042-9DDF-30D83942B9A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D10F3-1745-3649-AB28-3F924DE17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49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BF6ED-DB1B-524F-A400-7D21BD0F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05C0-192C-194B-967F-33477A2002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26C12-CCF9-0B4A-ADB9-8EEE04D9E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911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{DF18AFE1-8088-9944-A501-FB1E95186C2C}tf10001077</Template>
  <TotalTime>5538</TotalTime>
  <Words>377</Words>
  <Application>Microsoft Macintosh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Impact</vt:lpstr>
      <vt:lpstr>Main Event</vt:lpstr>
      <vt:lpstr>Cold Crime: winter crime analysis in the city of  Houston</vt:lpstr>
      <vt:lpstr>Motivation and summary</vt:lpstr>
      <vt:lpstr>Motivation and summary</vt:lpstr>
      <vt:lpstr> Data cleanup and exploration</vt:lpstr>
      <vt:lpstr>2018-2019 dui for thanksgiving, Christmas,  new year’s day and 3 month average</vt:lpstr>
      <vt:lpstr> 5 year comparison of burglaries over hours</vt:lpstr>
      <vt:lpstr>Premise: residence</vt:lpstr>
      <vt:lpstr>Pie chart % Dui to all crimes in Houston from nov. 1, 2018 to Jan 31, 2019</vt:lpstr>
      <vt:lpstr>PowerPoint Presentation</vt:lpstr>
      <vt:lpstr>Correlation of the dow jones market to property crime </vt:lpstr>
      <vt:lpstr>discussion</vt:lpstr>
      <vt:lpstr>Port mortem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Holiday Crimes In Houston</dc:title>
  <dc:creator>Melissa Agruda</dc:creator>
  <cp:lastModifiedBy>Melissa Agruda</cp:lastModifiedBy>
  <cp:revision>25</cp:revision>
  <dcterms:created xsi:type="dcterms:W3CDTF">2019-09-07T16:57:31Z</dcterms:created>
  <dcterms:modified xsi:type="dcterms:W3CDTF">2019-09-11T14:27:15Z</dcterms:modified>
</cp:coreProperties>
</file>